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8803600" cy="43205400"/>
  <p:notesSz cx="6858000" cy="9144000"/>
  <p:defaultTextStyle>
    <a:defPPr>
      <a:defRPr lang="pt-BR"/>
    </a:defPPr>
    <a:lvl1pPr marL="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555C"/>
    <a:srgbClr val="D9D9D9"/>
    <a:srgbClr val="C0C0C0"/>
    <a:srgbClr val="941611"/>
    <a:srgbClr val="F08580"/>
    <a:srgbClr val="B4B4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97" autoAdjust="0"/>
    <p:restoredTop sz="94660"/>
  </p:normalViewPr>
  <p:slideViewPr>
    <p:cSldViewPr>
      <p:cViewPr>
        <p:scale>
          <a:sx n="33" d="100"/>
          <a:sy n="33" d="100"/>
        </p:scale>
        <p:origin x="1044" y="24"/>
      </p:cViewPr>
      <p:guideLst>
        <p:guide orient="horz" pos="13608"/>
        <p:guide pos="9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DD21E-B734-422A-9522-5B547BC37F98}" type="datetimeFigureOut">
              <a:rPr lang="pt-BR" smtClean="0"/>
              <a:t>20/06/2016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3EC36-A0D9-4659-9AF8-A006470823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7258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3EC36-A0D9-4659-9AF8-A006470823E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2811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60270" y="13421680"/>
            <a:ext cx="24483060" cy="9261158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20540" y="24483060"/>
            <a:ext cx="20162520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4CDA-3524-4720-82B2-AC27E7C77B44}" type="datetimeFigureOut">
              <a:rPr lang="pt-BR" smtClean="0"/>
              <a:t>20/06/2016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3C2D-6CE1-4D0A-A466-5F14AD81B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549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4CDA-3524-4720-82B2-AC27E7C77B44}" type="datetimeFigureOut">
              <a:rPr lang="pt-BR" smtClean="0"/>
              <a:t>20/06/2016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3C2D-6CE1-4D0A-A466-5F14AD81B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9144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783225" y="10901365"/>
            <a:ext cx="20412551" cy="23224902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35568" y="10901365"/>
            <a:ext cx="60767595" cy="23224902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4CDA-3524-4720-82B2-AC27E7C77B44}" type="datetimeFigureOut">
              <a:rPr lang="pt-BR" smtClean="0"/>
              <a:t>20/06/2016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3C2D-6CE1-4D0A-A466-5F14AD81B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4767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4CDA-3524-4720-82B2-AC27E7C77B44}" type="datetimeFigureOut">
              <a:rPr lang="pt-BR" smtClean="0"/>
              <a:t>20/06/2016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3C2D-6CE1-4D0A-A466-5F14AD81B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653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75286" y="27763473"/>
            <a:ext cx="24483060" cy="8581073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75286" y="18312295"/>
            <a:ext cx="24483060" cy="9451178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4CDA-3524-4720-82B2-AC27E7C77B44}" type="datetimeFigureOut">
              <a:rPr lang="pt-BR" smtClean="0"/>
              <a:t>20/06/2016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3C2D-6CE1-4D0A-A466-5F14AD81B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686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35570" y="63507940"/>
            <a:ext cx="40590072" cy="179642453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605700" y="63507940"/>
            <a:ext cx="40590075" cy="179642453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4CDA-3524-4720-82B2-AC27E7C77B44}" type="datetimeFigureOut">
              <a:rPr lang="pt-BR" smtClean="0"/>
              <a:t>20/06/2016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3C2D-6CE1-4D0A-A466-5F14AD81B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9508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40180" y="9671212"/>
            <a:ext cx="12726592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40180" y="13701713"/>
            <a:ext cx="12726592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4631830" y="9671212"/>
            <a:ext cx="12731591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4631830" y="13701713"/>
            <a:ext cx="12731591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4CDA-3524-4720-82B2-AC27E7C77B44}" type="datetimeFigureOut">
              <a:rPr lang="pt-BR" smtClean="0"/>
              <a:t>20/06/2016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3C2D-6CE1-4D0A-A466-5F14AD81B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399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4CDA-3524-4720-82B2-AC27E7C77B44}" type="datetimeFigureOut">
              <a:rPr lang="pt-BR" smtClean="0"/>
              <a:t>20/06/2016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3C2D-6CE1-4D0A-A466-5F14AD81B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3628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4CDA-3524-4720-82B2-AC27E7C77B44}" type="datetimeFigureOut">
              <a:rPr lang="pt-BR" smtClean="0"/>
              <a:t>20/06/2016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3C2D-6CE1-4D0A-A466-5F14AD81B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6984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182" y="1720215"/>
            <a:ext cx="9476186" cy="7320915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61407" y="1720218"/>
            <a:ext cx="16102013" cy="36874612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440182" y="9041133"/>
            <a:ext cx="9476186" cy="29553697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4CDA-3524-4720-82B2-AC27E7C77B44}" type="datetimeFigureOut">
              <a:rPr lang="pt-BR" smtClean="0"/>
              <a:t>20/06/2016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3C2D-6CE1-4D0A-A466-5F14AD81B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4117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45707" y="30243780"/>
            <a:ext cx="17282160" cy="3570449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645707" y="3860483"/>
            <a:ext cx="17282160" cy="25923240"/>
          </a:xfr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45707" y="33814229"/>
            <a:ext cx="17282160" cy="5070631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4CDA-3524-4720-82B2-AC27E7C77B44}" type="datetimeFigureOut">
              <a:rPr lang="pt-BR" smtClean="0"/>
              <a:t>20/06/2016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3C2D-6CE1-4D0A-A466-5F14AD81B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6241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40180" y="10081263"/>
            <a:ext cx="25923240" cy="28513567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440180" y="40045008"/>
            <a:ext cx="67208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04CDA-3524-4720-82B2-AC27E7C77B44}" type="datetimeFigureOut">
              <a:rPr lang="pt-BR" smtClean="0"/>
              <a:t>20/06/2016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9841230" y="40045008"/>
            <a:ext cx="91211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0642580" y="40045008"/>
            <a:ext cx="67208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E3C2D-6CE1-4D0A-A466-5F14AD81B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4944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800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4114800" rtl="0" eaLnBrk="1" latinLnBrk="0" hangingPunct="1">
        <a:spcBef>
          <a:spcPct val="20000"/>
        </a:spcBef>
        <a:buFont typeface="Arial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4114800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4114800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4114800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13091" y="0"/>
            <a:ext cx="28800000" cy="4464796"/>
          </a:xfrm>
          <a:prstGeom prst="rect">
            <a:avLst/>
          </a:prstGeom>
          <a:solidFill>
            <a:srgbClr val="4A555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6093496" y="726281"/>
            <a:ext cx="20747211" cy="1282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432000" tIns="216000" rIns="432000" bIns="216000">
            <a:spAutoFit/>
          </a:bodyPr>
          <a:lstStyle/>
          <a:p>
            <a:pPr algn="ctr">
              <a:spcBef>
                <a:spcPts val="5313"/>
              </a:spcBef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/>
            </a:pPr>
            <a:r>
              <a:rPr lang="pt-BR" sz="5500" b="1" cap="small" dirty="0">
                <a:solidFill>
                  <a:schemeClr val="bg1"/>
                </a:solidFill>
              </a:rPr>
              <a:t>Sistema de Avaliação de Aprendizagem (SAA)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287207" y="2113266"/>
            <a:ext cx="20359787" cy="145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2000" tIns="216000" rIns="432000" bIns="216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12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pt-BR" sz="2800" b="1" dirty="0"/>
              <a:t>Autores: Francisco de Assis de Freitas; Rodrigo Otávio Belo </a:t>
            </a:r>
          </a:p>
          <a:p>
            <a:pPr algn="ctr" eaLnBrk="1" hangingPunct="1">
              <a:spcBef>
                <a:spcPts val="12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pt-BR" sz="2800" b="1" dirty="0"/>
              <a:t>Professor Orientador: Dilermando Piva Júnior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915485" y="4610100"/>
            <a:ext cx="13250863" cy="981075"/>
          </a:xfrm>
          <a:prstGeom prst="rect">
            <a:avLst/>
          </a:prstGeom>
          <a:solidFill>
            <a:srgbClr val="941611"/>
          </a:solidFill>
          <a:ln>
            <a:noFill/>
          </a:ln>
        </p:spPr>
        <p:txBody>
          <a:bodyPr wrap="square" lIns="432000" tIns="216000" rIns="432000" bIns="216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5313"/>
              </a:spcBef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pt-BR" sz="3600" b="1" dirty="0"/>
              <a:t>Introdução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14637836" y="5786438"/>
            <a:ext cx="13461600" cy="210008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/>
          <a:lstStyle/>
          <a:p>
            <a:pPr algn="just">
              <a:lnSpc>
                <a:spcPct val="150000"/>
              </a:lnSpc>
            </a:pPr>
            <a:endParaRPr lang="pt-BR" sz="2700" dirty="0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915487" y="29679901"/>
            <a:ext cx="13250860" cy="956476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lnSpc>
                <a:spcPct val="150000"/>
              </a:lnSpc>
            </a:pPr>
            <a:endParaRPr lang="en-US" sz="2700" dirty="0"/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14637840" y="35920436"/>
            <a:ext cx="13461595" cy="33242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lnSpc>
                <a:spcPct val="150000"/>
              </a:lnSpc>
            </a:pPr>
            <a:r>
              <a:rPr lang="pt-BR" sz="2700" dirty="0"/>
              <a:t>ALLAL, L., CARDINET, J. e PERRENOUD, P. (1986</a:t>
            </a:r>
            <a:r>
              <a:rPr lang="pt-BR" sz="2700" b="1" dirty="0"/>
              <a:t>). Avaliação formativa num</a:t>
            </a:r>
          </a:p>
          <a:p>
            <a:pPr>
              <a:lnSpc>
                <a:spcPct val="150000"/>
              </a:lnSpc>
            </a:pPr>
            <a:r>
              <a:rPr lang="pt-BR" sz="2700" b="1" dirty="0"/>
              <a:t>ensino diferenciado.</a:t>
            </a:r>
            <a:r>
              <a:rPr lang="pt-BR" sz="2700" dirty="0"/>
              <a:t> Coimbra: Almedina.</a:t>
            </a:r>
          </a:p>
          <a:p>
            <a:pPr>
              <a:lnSpc>
                <a:spcPct val="150000"/>
              </a:lnSpc>
            </a:pPr>
            <a:r>
              <a:rPr lang="pt-BR" sz="2700" dirty="0"/>
              <a:t>ALMEIDA, A.M.F.P. (1997). A avaliação da aprendizagem e seus</a:t>
            </a:r>
          </a:p>
          <a:p>
            <a:pPr>
              <a:lnSpc>
                <a:spcPct val="150000"/>
              </a:lnSpc>
            </a:pPr>
            <a:r>
              <a:rPr lang="pt-BR" sz="2700" dirty="0"/>
              <a:t>desdobramentos. </a:t>
            </a:r>
            <a:r>
              <a:rPr lang="pt-BR" sz="2700" b="1" dirty="0"/>
              <a:t>Revista de Avaliação Institucional da Educação Superior</a:t>
            </a:r>
            <a:r>
              <a:rPr lang="pt-BR" sz="2700" dirty="0"/>
              <a:t>, v.</a:t>
            </a:r>
          </a:p>
          <a:p>
            <a:pPr>
              <a:lnSpc>
                <a:spcPct val="150000"/>
              </a:lnSpc>
            </a:pPr>
            <a:r>
              <a:rPr lang="pt-BR" sz="2700" dirty="0"/>
              <a:t>2, n. 2(4).</a:t>
            </a: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915487" y="23910925"/>
            <a:ext cx="13250860" cy="4321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lnSpc>
                <a:spcPct val="150000"/>
              </a:lnSpc>
            </a:pPr>
            <a:endParaRPr lang="en-US" sz="27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915486" y="5761038"/>
            <a:ext cx="13250861" cy="167068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lnSpc>
                <a:spcPct val="150000"/>
              </a:lnSpc>
            </a:pPr>
            <a:endParaRPr lang="en-US" sz="2700" dirty="0"/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915487" y="22774275"/>
            <a:ext cx="13250860" cy="981075"/>
          </a:xfrm>
          <a:prstGeom prst="rect">
            <a:avLst/>
          </a:prstGeom>
          <a:solidFill>
            <a:srgbClr val="941611"/>
          </a:solidFill>
          <a:ln>
            <a:noFill/>
          </a:ln>
        </p:spPr>
        <p:txBody>
          <a:bodyPr wrap="square" lIns="432000" tIns="216000" rIns="432000" bIns="216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5313"/>
              </a:spcBef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pt-BR" sz="3600" b="1">
                <a:solidFill>
                  <a:srgbClr val="FFFFFF"/>
                </a:solidFill>
              </a:rPr>
              <a:t>Objetivo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915487" y="28535313"/>
            <a:ext cx="13250860" cy="981075"/>
          </a:xfrm>
          <a:prstGeom prst="rect">
            <a:avLst/>
          </a:prstGeom>
          <a:solidFill>
            <a:srgbClr val="941611"/>
          </a:solidFill>
          <a:ln>
            <a:noFill/>
          </a:ln>
        </p:spPr>
        <p:txBody>
          <a:bodyPr wrap="square" lIns="432000" tIns="216000" rIns="432000" bIns="216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5313"/>
              </a:spcBef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pt-BR" sz="3600" b="1" dirty="0">
                <a:solidFill>
                  <a:srgbClr val="FFFFFF"/>
                </a:solidFill>
              </a:rPr>
              <a:t>Metodologia</a:t>
            </a: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14637840" y="34621085"/>
            <a:ext cx="13461596" cy="981075"/>
          </a:xfrm>
          <a:prstGeom prst="rect">
            <a:avLst/>
          </a:prstGeom>
          <a:solidFill>
            <a:srgbClr val="941611"/>
          </a:solidFill>
          <a:ln>
            <a:noFill/>
          </a:ln>
        </p:spPr>
        <p:txBody>
          <a:bodyPr wrap="square" lIns="432000" tIns="216000" rIns="432000" bIns="216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5313"/>
              </a:spcBef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pt-BR" sz="3600" b="1" dirty="0">
                <a:solidFill>
                  <a:srgbClr val="FFFFFF"/>
                </a:solidFill>
              </a:rPr>
              <a:t>Referências Bibliográficas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14637836" y="4610100"/>
            <a:ext cx="13461600" cy="989013"/>
          </a:xfrm>
          <a:prstGeom prst="rect">
            <a:avLst/>
          </a:prstGeom>
          <a:solidFill>
            <a:srgbClr val="941611"/>
          </a:solidFill>
          <a:ln>
            <a:noFill/>
          </a:ln>
        </p:spPr>
        <p:txBody>
          <a:bodyPr wrap="square" lIns="432000" tIns="216000" rIns="432000" bIns="216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5313"/>
              </a:spcBef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pt-BR" sz="3600" b="1" dirty="0">
                <a:solidFill>
                  <a:srgbClr val="FFFFFF"/>
                </a:solidFill>
              </a:rPr>
              <a:t>Desenvolvimento </a:t>
            </a: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14637839" y="28444203"/>
            <a:ext cx="13461597" cy="59039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lnSpc>
                <a:spcPct val="150000"/>
              </a:lnSpc>
            </a:pPr>
            <a:endParaRPr lang="en-US" sz="2700" dirty="0"/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14637838" y="27193826"/>
            <a:ext cx="13461598" cy="981075"/>
          </a:xfrm>
          <a:prstGeom prst="rect">
            <a:avLst/>
          </a:prstGeom>
          <a:solidFill>
            <a:srgbClr val="941611"/>
          </a:solidFill>
          <a:ln>
            <a:noFill/>
          </a:ln>
        </p:spPr>
        <p:txBody>
          <a:bodyPr wrap="square" lIns="432000" tIns="216000" rIns="432000" bIns="216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5313"/>
              </a:spcBef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pt-BR" sz="3600" b="1" dirty="0">
                <a:solidFill>
                  <a:srgbClr val="FFFFFF"/>
                </a:solidFill>
              </a:rPr>
              <a:t>Considerações Finais</a:t>
            </a:r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487" y="366603"/>
            <a:ext cx="5662800" cy="3519190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485" y="39510561"/>
            <a:ext cx="27183950" cy="366639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942258" y="23862690"/>
            <a:ext cx="13250862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Construir um software web para otimizar e auxiliar no processo de avaliação em instituições de ensino superior da rede pública ou privada, tendo como foco a potencialização da aprendizagem.</a:t>
            </a:r>
          </a:p>
          <a:p>
            <a:endParaRPr lang="pt-B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915485" y="29731094"/>
            <a:ext cx="1325086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Para o levantamento dos dados necessários durante a criação desse trabalho de pesquisa serão utilizados os seguintes meios: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Pesquisa bibliográfica sobre métodos de avaliação, principalmente avaliação </a:t>
            </a:r>
            <a:r>
              <a:rPr lang="pt-BR" sz="2800" dirty="0" err="1"/>
              <a:t>somativa</a:t>
            </a:r>
            <a:r>
              <a:rPr lang="pt-BR" sz="2800" dirty="0"/>
              <a:t> e avaliação formativa.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Entrevistas com professores, alunos, diretores e coordenadores de instituições de ensino superior para compreender como funciona o sistema atual de avaliação, quais suas vantagens e desvantagens.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4637836" y="5744417"/>
            <a:ext cx="13461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8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915485" y="5744417"/>
            <a:ext cx="13250862" cy="1548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200" dirty="0"/>
              <a:t>As instituições privadas de ensino superior têm como objetivo formar profissionais para o mercado de trabalho, visando a excelência na aprendizagem. Muitas vezes o método de ensino adotado pelas instituições pode não ser suficiente para se obter informações que auxiliem no processo de ensino-aprendizagem, ou que ajudem a identificar dificuldades, individuais ou em grupo. O método de avaliação mais comumente utilizado por essas instituições é a denominada avaliação </a:t>
            </a:r>
            <a:r>
              <a:rPr lang="pt-BR" sz="3200" dirty="0" err="1"/>
              <a:t>somativa</a:t>
            </a:r>
            <a:r>
              <a:rPr lang="pt-BR" sz="3200" dirty="0"/>
              <a:t>, que consiste em avaliar os estudantes levando em consideração todo conteúdo passado durante um longo período de tempo, podendo ser bimestral, semestral etc., sem a possibilidade de correções de rotas ou revisão de conteúdo, uma vez que o professor terá conhecimento do rendimento da turma apenas após as avaliações. O seguinte trabalho propõe, como alternativa, um método de avaliação que permita obter informações referentes a relação entre os alunos e a disciplina lecionada, a dificuldade dos alunos de maneira individual e a evolução de diferentes turmas em relação ao curso, não apenas no momento da avaliação bimestral mas no decorrer do semestre letivo. Ao final desse trabalho será apresentado o SAA (Sistema de Avaliação de Aprendizagem), um sistema web que permitirá a implementação da avaliação formativa na qual o aluno será submetido a avaliações diárias, após as aulas, permitindo assim que o aluno seja avaliado constantemente.</a:t>
            </a:r>
          </a:p>
          <a:p>
            <a:endParaRPr lang="pt-BR" sz="4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14637836" y="28440801"/>
            <a:ext cx="134615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200" dirty="0"/>
              <a:t>Com o desenvolvimento desse projeto, esperamos colocar </a:t>
            </a:r>
            <a:r>
              <a:rPr lang="pt-BR" sz="3200"/>
              <a:t>em prática </a:t>
            </a:r>
            <a:r>
              <a:rPr lang="pt-BR" sz="3200" dirty="0"/>
              <a:t>todos os conhecimentos adquiridos no curso de tecnologia em análise e desenvolvimento de sistemas. Esperamos, também, contribuir com a melhoria do processo de ensino-aprendizagem praticado hoje em dia pelas instituições de ensino superior, oferecendo-lhes uma ferramenta computacional que visa implementar a avaliação formativa, na qual o aluno será submetido a avaliações diárias, após as aulas, permitindo assim que seja avaliado constantemente.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5856" y="5832948"/>
            <a:ext cx="12869420" cy="10625115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5013868" y="15022096"/>
            <a:ext cx="126533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 controle do ensino em suas mãos</a:t>
            </a:r>
          </a:p>
        </p:txBody>
      </p:sp>
      <p:pic>
        <p:nvPicPr>
          <p:cNvPr id="29" name="Imagem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483435" y="16418124"/>
            <a:ext cx="7714262" cy="2666407"/>
          </a:xfrm>
          <a:prstGeom prst="rect">
            <a:avLst/>
          </a:prstGeom>
        </p:spPr>
      </p:pic>
      <p:pic>
        <p:nvPicPr>
          <p:cNvPr id="30" name="Imagem 2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087613" y="19298444"/>
            <a:ext cx="8562044" cy="3131041"/>
          </a:xfrm>
          <a:prstGeom prst="rect">
            <a:avLst/>
          </a:prstGeom>
        </p:spPr>
      </p:pic>
      <p:pic>
        <p:nvPicPr>
          <p:cNvPr id="31" name="Imagem 3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225981" y="22691649"/>
            <a:ext cx="10229170" cy="3951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7114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507</Words>
  <Application>Microsoft Office PowerPoint</Application>
  <PresentationFormat>Personalizar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Aluno</dc:creator>
  <cp:lastModifiedBy>RODRIGO OTAVIO BELO</cp:lastModifiedBy>
  <cp:revision>22</cp:revision>
  <dcterms:created xsi:type="dcterms:W3CDTF">2015-05-04T22:42:48Z</dcterms:created>
  <dcterms:modified xsi:type="dcterms:W3CDTF">2016-06-20T12:11:51Z</dcterms:modified>
</cp:coreProperties>
</file>